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95" r:id="rId6"/>
    <p:sldId id="296" r:id="rId7"/>
    <p:sldId id="283" r:id="rId8"/>
    <p:sldId id="284" r:id="rId9"/>
    <p:sldId id="285" r:id="rId10"/>
    <p:sldId id="287" r:id="rId11"/>
    <p:sldId id="292" r:id="rId12"/>
    <p:sldId id="293" r:id="rId13"/>
    <p:sldId id="286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5" d="100"/>
          <a:sy n="65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ozman.si/pdf/MF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6/323773/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8349" y="1273154"/>
            <a:ext cx="6178587" cy="157028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l-SI" sz="44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Merjenje frekvence vidne svetlobe </a:t>
            </a:r>
            <a:endParaRPr lang="en-SI" sz="44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574" y="5298694"/>
            <a:ext cx="2543789" cy="92171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l-SI" sz="3600" dirty="0">
                <a:solidFill>
                  <a:srgbClr val="5792BA"/>
                </a:solidFill>
              </a:rPr>
              <a:t>Franc Rozman</a:t>
            </a:r>
          </a:p>
          <a:p>
            <a:pPr algn="l"/>
            <a:r>
              <a:rPr lang="sl-SI" dirty="0">
                <a:solidFill>
                  <a:srgbClr val="5792BA"/>
                </a:solidFill>
              </a:rPr>
              <a:t>fr.rozman@gmail.com</a:t>
            </a:r>
            <a:endParaRPr lang="en-US" sz="2300" dirty="0">
              <a:solidFill>
                <a:srgbClr val="5792B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A8386-BA35-42C3-A680-289EBA4D5EE3}"/>
              </a:ext>
            </a:extLst>
          </p:cNvPr>
          <p:cNvSpPr txBox="1"/>
          <p:nvPr/>
        </p:nvSpPr>
        <p:spPr>
          <a:xfrm>
            <a:off x="6443973" y="3691399"/>
            <a:ext cx="390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Meritev frekvence vidne svetlobe še ni poznana!</a:t>
            </a:r>
            <a:endParaRPr lang="en-SI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11E7F-41AD-4B14-90D1-DD7E2A9E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215" y="932180"/>
            <a:ext cx="3693498" cy="40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AABD-18BE-4BDA-87ED-2D71C382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11833"/>
            <a:ext cx="10353762" cy="824509"/>
          </a:xfrm>
        </p:spPr>
        <p:txBody>
          <a:bodyPr>
            <a:normAutofit fontScale="90000"/>
          </a:bodyPr>
          <a:lstStyle/>
          <a:p>
            <a:br>
              <a:rPr lang="sl-SI" sz="2800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5100" dirty="0"/>
              <a:t>Razlog za pojav dveh vrhov svetlosti</a:t>
            </a: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AEE5E-33F5-481D-8A8C-9BCC826C775A}"/>
              </a:ext>
            </a:extLst>
          </p:cNvPr>
          <p:cNvPicPr/>
          <p:nvPr/>
        </p:nvPicPr>
        <p:blipFill rotWithShape="1">
          <a:blip r:embed="rId2"/>
          <a:srcRect l="38510" t="53423" r="36836" b="31237"/>
          <a:stretch/>
        </p:blipFill>
        <p:spPr bwMode="auto">
          <a:xfrm>
            <a:off x="3701989" y="1609509"/>
            <a:ext cx="4154749" cy="1588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71650-A265-4927-9292-8B0CF1AA5405}"/>
              </a:ext>
            </a:extLst>
          </p:cNvPr>
          <p:cNvSpPr txBox="1"/>
          <p:nvPr/>
        </p:nvSpPr>
        <p:spPr>
          <a:xfrm>
            <a:off x="919119" y="3671347"/>
            <a:ext cx="10264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Svetloba z gibajočega vira svetlobe pade na uklonsko mrežico s hitrostjo, ki je </a:t>
            </a:r>
            <a:r>
              <a:rPr lang="sl-SI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različna 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 hitrosti kot jo določa konstanta c.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Uklonska mrežica na novo določi hitrost svetlobe, zato</a:t>
            </a:r>
            <a:r>
              <a:rPr lang="sl-SI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</a:t>
            </a: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vetloba uklonsko mrežico vsakič zapusti s hitrostjo kot jo določa konstanta 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Sprememba hitrosti svetlobe, oziroma njene valovne dolžine, je razlog za pojav dveh spektralnih črt istega elementa z istega izvora svetlobe.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3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C671-6461-4B46-9DDB-EB4F4713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34" y="574090"/>
            <a:ext cx="10411747" cy="908482"/>
          </a:xfrm>
        </p:spPr>
        <p:txBody>
          <a:bodyPr>
            <a:normAutofit fontScale="90000"/>
          </a:bodyPr>
          <a:lstStyle/>
          <a:p>
            <a:br>
              <a:rPr lang="sl-SI" sz="3200" dirty="0">
                <a:solidFill>
                  <a:schemeClr val="tx1"/>
                </a:solidFill>
                <a:effectLst/>
                <a:latin typeface="Britannic Bold" panose="020B0903060703020204" pitchFamily="34" charset="0"/>
                <a:ea typeface="Times New Roman" panose="02020603050405020304" pitchFamily="18" charset="0"/>
              </a:rPr>
            </a:br>
            <a:r>
              <a:rPr lang="sl-SI" sz="5100" dirty="0"/>
              <a:t>Meritev frekvence vidne svetlobe</a:t>
            </a:r>
            <a:br>
              <a:rPr lang="en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32A1-E7C9-40C4-AE49-24EFBBE3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710" y="1895382"/>
            <a:ext cx="7321522" cy="3537752"/>
          </a:xfrm>
        </p:spPr>
        <p:txBody>
          <a:bodyPr>
            <a:normAutofit fontScale="85000" lnSpcReduction="20000"/>
          </a:bodyPr>
          <a:lstStyle/>
          <a:p>
            <a:pPr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Žarka A in B imata na vsej poti enaki frekvenci.</a:t>
            </a:r>
          </a:p>
          <a:p>
            <a:pPr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Uklonska mrežica žarku A na novo določi hitrost </a:t>
            </a:r>
            <a:r>
              <a:rPr lang="sl-SI" sz="20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(kot jo določa konstanta c)</a:t>
            </a: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mu spremeni valovno dolžino. Pojavi se druga spektralna črta.</a:t>
            </a:r>
          </a:p>
          <a:p>
            <a:pPr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Poznamo hitrost Žarka A </a:t>
            </a:r>
            <a:r>
              <a:rPr lang="sl-SI" sz="20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(ne pa žarka B)</a:t>
            </a: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Obema žarkoma izmerimo valovno dolžino.</a:t>
            </a:r>
          </a:p>
          <a:p>
            <a:pPr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Frekvenco svetlobe v žarku A določa razmerje f = c / </a:t>
            </a:r>
            <a:r>
              <a:rPr lang="el-G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λ</a:t>
            </a: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l-S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Izmerjena frekvenca je hkrati frekvenca vpadne svetlobe s kometa.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buNone/>
            </a:pP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l-SI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sl-SI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Komet Hale-Bopp - Wikipedija, prosta enciklopedija">
            <a:extLst>
              <a:ext uri="{FF2B5EF4-FFF2-40B4-BE49-F238E27FC236}">
                <a16:creationId xmlns:a16="http://schemas.microsoft.com/office/drawing/2014/main" id="{98C96D55-33F0-435E-A0AC-AE204E4EA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0" y="2028547"/>
            <a:ext cx="3271421" cy="327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98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8339-03FC-4CF8-8044-B479FAB3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48322"/>
            <a:ext cx="10353762" cy="1257300"/>
          </a:xfrm>
        </p:spPr>
        <p:txBody>
          <a:bodyPr>
            <a:normAutofit/>
          </a:bodyPr>
          <a:lstStyle/>
          <a:p>
            <a:r>
              <a:rPr lang="sl-SI" dirty="0"/>
              <a:t>Neodvisne potrditve meritve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9EFB7-6FA2-461E-A4D4-E156D581B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795" y="2015232"/>
            <a:ext cx="10353762" cy="4394446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sl-SI" sz="2400" dirty="0"/>
              <a:t>Meritev posega v fizikalne temelje, zato mora biti </a:t>
            </a:r>
            <a:r>
              <a:rPr lang="sl-SI" sz="2400" b="1" dirty="0"/>
              <a:t>meritev</a:t>
            </a:r>
            <a:r>
              <a:rPr lang="sl-SI" sz="2400" dirty="0"/>
              <a:t> opravljena v več neodvisnih okoljih, predem bodo splošno sprejeti njeni rezultati.</a:t>
            </a:r>
          </a:p>
          <a:p>
            <a:pPr marL="36900" indent="0" algn="ctr">
              <a:buNone/>
            </a:pPr>
            <a:endParaRPr lang="sl-SI" sz="2400" dirty="0"/>
          </a:p>
          <a:p>
            <a:pPr marL="36900" indent="0" algn="ctr">
              <a:buNone/>
            </a:pPr>
            <a:r>
              <a:rPr lang="sl-SI" sz="2400" dirty="0"/>
              <a:t>Vabljeni k ponovitvi meritve ter objavi spoznanj. </a:t>
            </a:r>
          </a:p>
          <a:p>
            <a:pPr marL="36900" indent="0" algn="ctr">
              <a:buNone/>
            </a:pPr>
            <a:endParaRPr lang="sl-SI" sz="2400" dirty="0"/>
          </a:p>
          <a:p>
            <a:pPr marL="36900" indent="0" algn="ctr">
              <a:buNone/>
            </a:pPr>
            <a:r>
              <a:rPr lang="sl-SI" sz="2400" dirty="0"/>
              <a:t>Podroben opis meritve je </a:t>
            </a:r>
            <a:r>
              <a:rPr lang="sl-SI" sz="2400"/>
              <a:t>v knjigi: </a:t>
            </a:r>
            <a:endParaRPr lang="sl-SI" sz="2400" dirty="0"/>
          </a:p>
          <a:p>
            <a:pPr marL="36900" indent="0" algn="ctr">
              <a:buNone/>
            </a:pPr>
            <a:r>
              <a:rPr lang="sl-SI" sz="2400" dirty="0">
                <a:latin typeface="Algerian" panose="04020705040A02060702" pitchFamily="82" charset="0"/>
              </a:rPr>
              <a:t>Merim frekvenco svetlobe</a:t>
            </a:r>
            <a:r>
              <a:rPr lang="sl-SI" sz="2400" dirty="0"/>
              <a:t>   </a:t>
            </a:r>
          </a:p>
          <a:p>
            <a:pPr marL="36900" indent="0" algn="ctr">
              <a:buNone/>
            </a:pPr>
            <a:r>
              <a:rPr lang="sl-SI" sz="13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http://www.frozman.si/pdf/MFS.pdf</a:t>
            </a:r>
            <a:endParaRPr lang="en-SI" sz="13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900" indent="0" algn="ctr">
              <a:buNone/>
            </a:pPr>
            <a:r>
              <a:rPr lang="sl-SI" sz="4000" dirty="0"/>
              <a:t>Hvala</a:t>
            </a:r>
            <a:r>
              <a:rPr lang="sl-SI" dirty="0"/>
              <a:t>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0244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D407-59B0-4787-8095-49FCC005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7936"/>
            <a:ext cx="11359662" cy="1257300"/>
          </a:xfrm>
        </p:spPr>
        <p:txBody>
          <a:bodyPr>
            <a:normAutofit fontScale="90000"/>
          </a:bodyPr>
          <a:lstStyle/>
          <a:p>
            <a:r>
              <a:rPr lang="sl-SI" sz="4800" dirty="0"/>
              <a:t>Opisana meritev frekvence svetlobe temelji na: 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38B8-5B05-431B-AC1C-15A76672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275" y="2666168"/>
            <a:ext cx="5744457" cy="2106598"/>
          </a:xfrm>
        </p:spPr>
        <p:txBody>
          <a:bodyPr>
            <a:normAutofit fontScale="85000" lnSpcReduction="20000"/>
          </a:bodyPr>
          <a:lstStyle/>
          <a:p>
            <a:r>
              <a:rPr lang="sl-SI" sz="2400" dirty="0"/>
              <a:t>ponovljivih, </a:t>
            </a:r>
          </a:p>
          <a:p>
            <a:r>
              <a:rPr lang="sl-SI" sz="2400" dirty="0"/>
              <a:t>neposrednih, </a:t>
            </a:r>
          </a:p>
          <a:p>
            <a:r>
              <a:rPr lang="sl-SI" sz="2400" dirty="0"/>
              <a:t>nazornih in </a:t>
            </a:r>
          </a:p>
          <a:p>
            <a:r>
              <a:rPr lang="sl-SI" sz="2400" dirty="0"/>
              <a:t>tehnološko nezahtevnih meritvah </a:t>
            </a:r>
          </a:p>
          <a:p>
            <a:r>
              <a:rPr lang="sl-SI" sz="2400" dirty="0"/>
              <a:t>z enoumnimi rezultati merjenja.</a:t>
            </a:r>
            <a:r>
              <a:rPr lang="sl-SI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n-SI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Vončotov portal: Nebeška vrata">
            <a:extLst>
              <a:ext uri="{FF2B5EF4-FFF2-40B4-BE49-F238E27FC236}">
                <a16:creationId xmlns:a16="http://schemas.microsoft.com/office/drawing/2014/main" id="{94093054-86EB-47FA-A32A-69252D8C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590" y="2085237"/>
            <a:ext cx="2219529" cy="3028732"/>
          </a:xfrm>
          <a:prstGeom prst="rect">
            <a:avLst/>
          </a:prstGeom>
          <a:noFill/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4C2C8-FBE1-4D38-83B2-9CDB08797995}"/>
              </a:ext>
            </a:extLst>
          </p:cNvPr>
          <p:cNvSpPr txBox="1"/>
          <p:nvPr/>
        </p:nvSpPr>
        <p:spPr>
          <a:xfrm>
            <a:off x="2579129" y="5510235"/>
            <a:ext cx="703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Merimo svetlobo s kometa sli s planeta (Marsa, Jupitra, …). </a:t>
            </a:r>
          </a:p>
        </p:txBody>
      </p:sp>
    </p:spTree>
    <p:extLst>
      <p:ext uri="{BB962C8B-B14F-4D97-AF65-F5344CB8AC3E}">
        <p14:creationId xmlns:p14="http://schemas.microsoft.com/office/powerpoint/2010/main" val="422770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BD59-6B6D-40E5-BABA-35BD503B0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573" y="586154"/>
            <a:ext cx="8992205" cy="1257300"/>
          </a:xfrm>
        </p:spPr>
        <p:txBody>
          <a:bodyPr>
            <a:normAutofit fontScale="90000"/>
          </a:bodyPr>
          <a:lstStyle/>
          <a:p>
            <a:r>
              <a:rPr lang="sl-SI" dirty="0"/>
              <a:t>Meritev daje dokončen odgovor o hitrosti svetlobe.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DA89F-7F9F-4A5A-983C-0EA8CCBD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615" y="2518997"/>
            <a:ext cx="7748954" cy="304613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Meritev frekvence svetlobe daje nedvoumen odgovor na vprašanje glede vedno enake hitrosti svetlobe.</a:t>
            </a:r>
          </a:p>
          <a:p>
            <a:r>
              <a:rPr lang="sl-SI" dirty="0"/>
              <a:t>Meritev lahko nakaže, da temna snov ne obstaja, da je zamisel o temni snovi zgolj rezultat zmotnega razumevanja svetlobe. </a:t>
            </a:r>
          </a:p>
          <a:p>
            <a:r>
              <a:rPr lang="sl-SI" dirty="0"/>
              <a:t>Navezanost na postulat o hitrosti svetlobe je torej lahko resna čustvena ovira pri merjenju frekvence svetlobe. </a:t>
            </a:r>
          </a:p>
          <a:p>
            <a:endParaRPr lang="sl-SI" dirty="0"/>
          </a:p>
        </p:txBody>
      </p:sp>
      <p:pic>
        <p:nvPicPr>
          <p:cNvPr id="4" name="Picture 2" descr="Obvestila za varstvo rastlin 2021 - Sadjarstvo - Kmetijski inštitut  Slovenije">
            <a:extLst>
              <a:ext uri="{FF2B5EF4-FFF2-40B4-BE49-F238E27FC236}">
                <a16:creationId xmlns:a16="http://schemas.microsoft.com/office/drawing/2014/main" id="{EABB9E48-4CDB-4B64-B897-359C1090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8" y="2076450"/>
            <a:ext cx="2321556" cy="348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0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D781-BF22-405F-8415-91BDB1D3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282" y="197345"/>
            <a:ext cx="10245436" cy="1292662"/>
          </a:xfrm>
        </p:spPr>
        <p:txBody>
          <a:bodyPr>
            <a:normAutofit fontScale="90000"/>
          </a:bodyPr>
          <a:lstStyle/>
          <a:p>
            <a:b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/>
              <a:t>Oglejmo si leta 1997 opravljeno meritev:</a:t>
            </a:r>
            <a:br>
              <a:rPr lang="en-SI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SI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19E89-9E08-42B0-9493-2540665A34B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0274" t="26787" r="43386" b="19244"/>
          <a:stretch/>
        </p:blipFill>
        <p:spPr bwMode="auto">
          <a:xfrm>
            <a:off x="3745523" y="2136338"/>
            <a:ext cx="4886703" cy="265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C392A-DC24-4660-9784-C70E8B3889ED}"/>
              </a:ext>
            </a:extLst>
          </p:cNvPr>
          <p:cNvSpPr txBox="1"/>
          <p:nvPr/>
        </p:nvSpPr>
        <p:spPr>
          <a:xfrm>
            <a:off x="2398110" y="843676"/>
            <a:ext cx="75815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sl-SI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6300 Large Aperture </a:t>
            </a:r>
            <a:r>
              <a:rPr lang="sl-SI" sz="24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Photometry</a:t>
            </a:r>
            <a:r>
              <a:rPr lang="sl-SI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l-SI" sz="24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of</a:t>
            </a:r>
            <a:r>
              <a:rPr lang="sl-SI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sl-SI" sz="2400" i="1" dirty="0" err="1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Comet</a:t>
            </a:r>
            <a:r>
              <a:rPr lang="sl-SI" sz="2400" i="1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 Hale-BOPP</a:t>
            </a:r>
            <a:endParaRPr lang="sl-SI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strani: </a:t>
            </a:r>
            <a:r>
              <a:rPr lang="sl-SI" sz="1800" u="sng" dirty="0">
                <a:solidFill>
                  <a:srgbClr val="6B9F2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https://iopscience.iop.org/article/10.1086/323773/pdf</a:t>
            </a:r>
            <a:endParaRPr lang="en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sl-S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D34492-7F91-423D-AFE6-B58F577B01DF}"/>
              </a:ext>
            </a:extLst>
          </p:cNvPr>
          <p:cNvSpPr txBox="1">
            <a:spLocks/>
          </p:cNvSpPr>
          <p:nvPr/>
        </p:nvSpPr>
        <p:spPr>
          <a:xfrm>
            <a:off x="1265449" y="4889361"/>
            <a:ext cx="10245436" cy="11249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sl-S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/>
              <a:t>Hitrost kometa ne vpliva na valovno dolžino spektralne črte Airglow.</a:t>
            </a:r>
            <a:endParaRPr lang="en-SI" sz="4000" dirty="0"/>
          </a:p>
        </p:txBody>
      </p:sp>
    </p:spTree>
    <p:extLst>
      <p:ext uri="{BB962C8B-B14F-4D97-AF65-F5344CB8AC3E}">
        <p14:creationId xmlns:p14="http://schemas.microsoft.com/office/powerpoint/2010/main" val="12690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551A-D678-4CD0-AA51-2347C39A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026851"/>
            <a:ext cx="10963922" cy="775317"/>
          </a:xfrm>
        </p:spPr>
        <p:txBody>
          <a:bodyPr>
            <a:normAutofit fontScale="90000"/>
          </a:bodyPr>
          <a:lstStyle/>
          <a:p>
            <a:br>
              <a:rPr lang="sl-SI" sz="2800" b="1" dirty="0">
                <a:effectLst/>
                <a:latin typeface="Britannic Bold" panose="020B09030607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dirty="0"/>
              <a:t>Spektralna črta imenovana </a:t>
            </a:r>
            <a:r>
              <a:rPr lang="en-US" dirty="0"/>
              <a:t>Airglow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ni sevanje ozračja.</a:t>
            </a:r>
            <a:br>
              <a:rPr lang="en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5599-142E-44E5-BE95-524EE6FF5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0" y="2594499"/>
            <a:ext cx="7989570" cy="333356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7000"/>
              </a:lnSpc>
            </a:pP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Svetlost sevanja ozračja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Airglow</a:t>
            </a:r>
            <a:r>
              <a:rPr lang="sl-S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enaka z vseh smeri neba ne glede na to, kam obrnemo teleskop.</a:t>
            </a:r>
          </a:p>
          <a:p>
            <a:pPr marL="285750" indent="-285750">
              <a:lnSpc>
                <a:spcPct val="107000"/>
              </a:lnSpc>
            </a:pPr>
            <a:endParaRPr lang="sl-SI" sz="11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</a:pPr>
            <a:r>
              <a:rPr lang="sl-SI" sz="24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Teleskop v načrtovani meritvi s kometa (planeta) preusmerimo v temni del neba. S premikom teleskopa izgine </a:t>
            </a:r>
            <a:r>
              <a:rPr lang="en-US" sz="24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Airglow</a:t>
            </a:r>
            <a:r>
              <a:rPr lang="sl-SI" sz="24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spektralna črta.</a:t>
            </a:r>
          </a:p>
          <a:p>
            <a:pPr marL="285750" indent="-285750">
              <a:lnSpc>
                <a:spcPct val="107000"/>
              </a:lnSpc>
            </a:pPr>
            <a:endParaRPr lang="sl-SI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BC54E2-65A7-4C23-8A76-BB5DE964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7" y="2634668"/>
            <a:ext cx="2494893" cy="32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1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1523-C3FF-45B6-97F4-F963A82A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27354"/>
            <a:ext cx="10353762" cy="1636451"/>
          </a:xfrm>
        </p:spPr>
        <p:txBody>
          <a:bodyPr>
            <a:normAutofit fontScale="90000"/>
          </a:bodyPr>
          <a:lstStyle/>
          <a:p>
            <a:r>
              <a:rPr lang="sl-SI" dirty="0"/>
              <a:t>Dvojno spektralno črto ustvarja uklonska mrežica. </a:t>
            </a:r>
            <a:br>
              <a:rPr lang="en-SI" dirty="0"/>
            </a:br>
            <a:endParaRPr lang="en-S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BE709-53D9-44F3-B044-B28DDC4FAB08}"/>
              </a:ext>
            </a:extLst>
          </p:cNvPr>
          <p:cNvSpPr txBox="1"/>
          <p:nvPr/>
        </p:nvSpPr>
        <p:spPr>
          <a:xfrm>
            <a:off x="657227" y="4458543"/>
            <a:ext cx="10877544" cy="10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sl-SI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Merilnik ima vgrajeno uklonsko mrežico. </a:t>
            </a:r>
          </a:p>
          <a:p>
            <a:pPr algn="ctr" defTabSz="457200">
              <a:lnSpc>
                <a:spcPct val="107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</a:pPr>
            <a:r>
              <a:rPr lang="sl-SI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odstranitvijo uklonske mrežice izgine ena od spektralnih črt.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B6988-FA95-47F5-9949-AEC83735A068}"/>
              </a:ext>
            </a:extLst>
          </p:cNvPr>
          <p:cNvPicPr/>
          <p:nvPr/>
        </p:nvPicPr>
        <p:blipFill rotWithShape="1">
          <a:blip r:embed="rId2"/>
          <a:srcRect l="25641" t="43495" r="24359" b="28395"/>
          <a:stretch/>
        </p:blipFill>
        <p:spPr bwMode="auto">
          <a:xfrm>
            <a:off x="3438683" y="2000464"/>
            <a:ext cx="5314633" cy="2182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09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908-FA6A-4CDD-881C-6C5DD02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141" y="163934"/>
            <a:ext cx="10353762" cy="1477328"/>
          </a:xfrm>
        </p:spPr>
        <p:txBody>
          <a:bodyPr>
            <a:normAutofit fontScale="90000"/>
          </a:bodyPr>
          <a:lstStyle/>
          <a:p>
            <a:br>
              <a:rPr lang="sl-SI" sz="5100" dirty="0"/>
            </a:br>
            <a:r>
              <a:rPr lang="sl-SI" sz="4400" dirty="0"/>
              <a:t>Uklonska mrežica svetlobi spremeni valovno dolžino.</a:t>
            </a:r>
            <a:br>
              <a:rPr lang="en-SI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SI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9D521-5125-4DE7-A266-2B5BEDA4B1BD}"/>
              </a:ext>
            </a:extLst>
          </p:cNvPr>
          <p:cNvSpPr txBox="1"/>
          <p:nvPr/>
        </p:nvSpPr>
        <p:spPr>
          <a:xfrm>
            <a:off x="4160993" y="4125962"/>
            <a:ext cx="6055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i="1" dirty="0">
                <a:solidFill>
                  <a:schemeClr val="tx2"/>
                </a:solidFill>
              </a:rPr>
              <a:t>Nameščena</a:t>
            </a:r>
            <a:r>
              <a:rPr lang="sl-SI" dirty="0">
                <a:solidFill>
                  <a:schemeClr val="tx2"/>
                </a:solidFill>
              </a:rPr>
              <a:t> uklonska mrežica:    žarka A in B imata različni valovni dolžini.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i="1" dirty="0">
                <a:solidFill>
                  <a:schemeClr val="tx2"/>
                </a:solidFill>
              </a:rPr>
              <a:t>Odstranjena</a:t>
            </a:r>
            <a:r>
              <a:rPr lang="sl-SI" dirty="0">
                <a:solidFill>
                  <a:schemeClr val="tx2"/>
                </a:solidFill>
              </a:rPr>
              <a:t> uklonska mrežica:   žarka A in B imata enaki valovni dolžini.</a:t>
            </a:r>
            <a:endParaRPr lang="en-SI" dirty="0">
              <a:solidFill>
                <a:schemeClr val="tx2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CBB1CBE-4AE8-4890-8EC8-6B3DF2CBA01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0274" t="26787" r="43386" b="19244"/>
          <a:stretch/>
        </p:blipFill>
        <p:spPr bwMode="auto">
          <a:xfrm>
            <a:off x="1965341" y="4277958"/>
            <a:ext cx="1987085" cy="1325332"/>
          </a:xfrm>
          <a:prstGeom prst="rect">
            <a:avLst/>
          </a:prstGeom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571320-C5B8-4489-9D03-8963B1580DD7}"/>
              </a:ext>
            </a:extLst>
          </p:cNvPr>
          <p:cNvPicPr/>
          <p:nvPr/>
        </p:nvPicPr>
        <p:blipFill rotWithShape="1">
          <a:blip r:embed="rId3"/>
          <a:srcRect l="27671" t="34188" r="30983" b="38652"/>
          <a:stretch/>
        </p:blipFill>
        <p:spPr bwMode="auto">
          <a:xfrm>
            <a:off x="1225864" y="1853361"/>
            <a:ext cx="9746936" cy="1907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525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2908-FA6A-4CDD-881C-6C5DD02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649" y="1217659"/>
            <a:ext cx="6287184" cy="1180976"/>
          </a:xfrm>
        </p:spPr>
        <p:txBody>
          <a:bodyPr>
            <a:normAutofit fontScale="90000"/>
          </a:bodyPr>
          <a:lstStyle/>
          <a:p>
            <a:br>
              <a:rPr lang="sl-SI" sz="5100" dirty="0"/>
            </a:br>
            <a:r>
              <a:rPr lang="sl-SI" sz="5100" dirty="0"/>
              <a:t>Hitrost svetlobe</a:t>
            </a:r>
            <a:br>
              <a:rPr lang="sl-SI" sz="5100" dirty="0"/>
            </a:br>
            <a:br>
              <a:rPr lang="en-S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29576-807F-4915-99B7-124F3EBD9426}"/>
              </a:ext>
            </a:extLst>
          </p:cNvPr>
          <p:cNvSpPr txBox="1"/>
          <p:nvPr/>
        </p:nvSpPr>
        <p:spPr>
          <a:xfrm>
            <a:off x="5189021" y="3200738"/>
            <a:ext cx="6016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Uklonska mrežica ne vpliva na frekvenco svetlobe.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Žarka A in B imata na izstopu iz merilnika enaki frekvenci in različni valovni dolžini.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Posledično imata žarka A in B različni hitrosti.</a:t>
            </a:r>
          </a:p>
          <a:p>
            <a:endParaRPr lang="en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1E9CC4-F873-40A0-A2B5-24A420376498}"/>
              </a:ext>
            </a:extLst>
          </p:cNvPr>
          <p:cNvPicPr/>
          <p:nvPr/>
        </p:nvPicPr>
        <p:blipFill rotWithShape="1">
          <a:blip r:embed="rId2"/>
          <a:srcRect l="27671" t="34188" r="30983" b="38652"/>
          <a:stretch/>
        </p:blipFill>
        <p:spPr bwMode="auto">
          <a:xfrm>
            <a:off x="792894" y="3200738"/>
            <a:ext cx="4047790" cy="18707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712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FA8D-CDA8-40E9-AD6D-C04009F2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Velika odločitev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C906B-A8D0-4A69-8B26-ECE2C718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67572"/>
            <a:ext cx="7721374" cy="37147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Rezultati </a:t>
            </a:r>
            <a:r>
              <a:rPr lang="sl-SI" b="1" dirty="0"/>
              <a:t>meritve</a:t>
            </a:r>
            <a:r>
              <a:rPr lang="sl-SI" dirty="0"/>
              <a:t> kažejo različni hitrosti žarkov A in B.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Njuni različni hitrosti nista skladni s postulatom o hitrosti svetlobe.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Znanost je s tem pred odločitvijo - ali slediti: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rezultatom meritev ali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l-SI" dirty="0"/>
              <a:t>postulatu o hitrosti svetlobe.</a:t>
            </a:r>
          </a:p>
          <a:p>
            <a:pPr marL="36900" indent="0">
              <a:buNone/>
            </a:pPr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7AE4B-35F5-4F1C-9AC0-4927B1CD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495" y="1695635"/>
            <a:ext cx="2786062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4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{5FFD4ECD-4BFB-4620-B88E-77709C839E82}tf11665031_win32</Template>
  <TotalTime>1258</TotalTime>
  <Words>570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Arial Nova</vt:lpstr>
      <vt:lpstr>Arial Nova Light</vt:lpstr>
      <vt:lpstr>Britannic Bold</vt:lpstr>
      <vt:lpstr>Calibri</vt:lpstr>
      <vt:lpstr>Courier New</vt:lpstr>
      <vt:lpstr>Symbol</vt:lpstr>
      <vt:lpstr>Times New Roman</vt:lpstr>
      <vt:lpstr>Wingdings</vt:lpstr>
      <vt:lpstr>Wingdings 2</vt:lpstr>
      <vt:lpstr>SlateVTI</vt:lpstr>
      <vt:lpstr>Merjenje frekvence vidne svetlobe </vt:lpstr>
      <vt:lpstr>Opisana meritev frekvence svetlobe temelji na: </vt:lpstr>
      <vt:lpstr>Meritev daje dokončen odgovor o hitrosti svetlobe.</vt:lpstr>
      <vt:lpstr> Oglejmo si leta 1997 opravljeno meritev: </vt:lpstr>
      <vt:lpstr> Spektralna črta imenovana Airglow  ni sevanje ozračja. </vt:lpstr>
      <vt:lpstr>Dvojno spektralno črto ustvarja uklonska mrežica.  </vt:lpstr>
      <vt:lpstr> Uklonska mrežica svetlobi spremeni valovno dolžino. </vt:lpstr>
      <vt:lpstr> Hitrost svetlobe  </vt:lpstr>
      <vt:lpstr>Velika odločitev</vt:lpstr>
      <vt:lpstr> Razlog za pojav dveh vrhov svetlosti</vt:lpstr>
      <vt:lpstr> Meritev frekvence vidne svetlobe </vt:lpstr>
      <vt:lpstr>Neodvisne potrditve meritve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Teoretična izhodišča merjenja frekvence vidne svetlobe.</dc:title>
  <dc:creator>Franc</dc:creator>
  <cp:lastModifiedBy>Franc</cp:lastModifiedBy>
  <cp:revision>207</cp:revision>
  <dcterms:created xsi:type="dcterms:W3CDTF">2021-04-04T12:35:29Z</dcterms:created>
  <dcterms:modified xsi:type="dcterms:W3CDTF">2021-05-07T13:54:56Z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